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10058400" cx="18288000"/>
  <p:notesSz cx="6858000" cy="9144000"/>
  <p:embeddedFontLst>
    <p:embeddedFont>
      <p:font typeface="Rubik Medium"/>
      <p:regular r:id="rId14"/>
      <p:bold r:id="rId15"/>
      <p:italic r:id="rId16"/>
      <p:boldItalic r:id="rId17"/>
    </p:embeddedFont>
    <p:embeddedFont>
      <p:font typeface="Space Mono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ubik Light"/>
      <p:regular r:id="rId26"/>
      <p:bold r:id="rId27"/>
      <p:italic r:id="rId28"/>
      <p:boldItalic r:id="rId29"/>
    </p:embeddedFont>
    <p:embeddedFont>
      <p:font typeface="Inter"/>
      <p:regular r:id="rId30"/>
      <p:bold r:id="rId31"/>
    </p:embeddedFont>
    <p:embeddedFont>
      <p:font typeface="Space Grotesk Medium"/>
      <p:regular r:id="rId32"/>
      <p:bold r:id="rId33"/>
    </p:embeddedFont>
    <p:embeddedFont>
      <p:font typeface="Rubik SemiBold"/>
      <p:regular r:id="rId34"/>
      <p:bold r:id="rId35"/>
      <p:italic r:id="rId36"/>
      <p:boldItalic r:id="rId37"/>
    </p:embeddedFont>
    <p:embeddedFont>
      <p:font typeface="Rubik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  <p:embeddedFont>
      <p:font typeface="Inter Medium"/>
      <p:regular r:id="rId46"/>
      <p:bold r:id="rId47"/>
    </p:embeddedFont>
    <p:embeddedFont>
      <p:font typeface="Space Grotesk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Rubik-boldItalic.fntdata"/><Relationship Id="rId44" Type="http://schemas.openxmlformats.org/officeDocument/2006/relationships/font" Target="fonts/RobotoMono-italic.fntdata"/><Relationship Id="rId43" Type="http://schemas.openxmlformats.org/officeDocument/2006/relationships/font" Target="fonts/RobotoMono-bold.fntdata"/><Relationship Id="rId46" Type="http://schemas.openxmlformats.org/officeDocument/2006/relationships/font" Target="fonts/InterMedium-regular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paceGrotesk-regular.fntdata"/><Relationship Id="rId47" Type="http://schemas.openxmlformats.org/officeDocument/2006/relationships/font" Target="fonts/InterMedium-bold.fntdata"/><Relationship Id="rId49" Type="http://schemas.openxmlformats.org/officeDocument/2006/relationships/font" Target="fonts/SpaceGrotes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33" Type="http://schemas.openxmlformats.org/officeDocument/2006/relationships/font" Target="fonts/SpaceGroteskMedium-bold.fntdata"/><Relationship Id="rId32" Type="http://schemas.openxmlformats.org/officeDocument/2006/relationships/font" Target="fonts/SpaceGroteskMedium-regular.fntdata"/><Relationship Id="rId35" Type="http://schemas.openxmlformats.org/officeDocument/2006/relationships/font" Target="fonts/RubikSemiBold-bold.fntdata"/><Relationship Id="rId34" Type="http://schemas.openxmlformats.org/officeDocument/2006/relationships/font" Target="fonts/RubikSemiBold-regular.fntdata"/><Relationship Id="rId37" Type="http://schemas.openxmlformats.org/officeDocument/2006/relationships/font" Target="fonts/RubikSemiBold-boldItalic.fntdata"/><Relationship Id="rId36" Type="http://schemas.openxmlformats.org/officeDocument/2006/relationships/font" Target="fonts/RubikSemiBold-italic.fntdata"/><Relationship Id="rId39" Type="http://schemas.openxmlformats.org/officeDocument/2006/relationships/font" Target="fonts/Rubik-bold.fntdata"/><Relationship Id="rId38" Type="http://schemas.openxmlformats.org/officeDocument/2006/relationships/font" Target="fonts/Rubik-regular.fntdata"/><Relationship Id="rId20" Type="http://schemas.openxmlformats.org/officeDocument/2006/relationships/font" Target="fonts/SpaceMono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SpaceMono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RubikLigh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ubikLight-italic.fntdata"/><Relationship Id="rId27" Type="http://schemas.openxmlformats.org/officeDocument/2006/relationships/font" Target="fonts/RubikLight-bold.fntdata"/><Relationship Id="rId29" Type="http://schemas.openxmlformats.org/officeDocument/2006/relationships/font" Target="fonts/Rubik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ubikMedium-bold.fntdata"/><Relationship Id="rId14" Type="http://schemas.openxmlformats.org/officeDocument/2006/relationships/font" Target="fonts/RubikMedium-regular.fntdata"/><Relationship Id="rId17" Type="http://schemas.openxmlformats.org/officeDocument/2006/relationships/font" Target="fonts/RubikMedium-boldItalic.fntdata"/><Relationship Id="rId16" Type="http://schemas.openxmlformats.org/officeDocument/2006/relationships/font" Target="fonts/RubikMedium-italic.fntdata"/><Relationship Id="rId19" Type="http://schemas.openxmlformats.org/officeDocument/2006/relationships/font" Target="fonts/SpaceMono-bold.fntdata"/><Relationship Id="rId18" Type="http://schemas.openxmlformats.org/officeDocument/2006/relationships/font" Target="fonts/SpaceMon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4fa8958e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4fa895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93811643_0_6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938116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2937dd9c3_0_17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2937dd9c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2937dd9c3_0_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2937dd9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937dd9c3_0_19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2937dd9c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15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minutes per question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💎  Pro-tip: </a:t>
            </a:r>
            <a:b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If you have a question in your Data Card template that is difficult to get responses for.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Offering a clear guidelines for answers prevents empty template paralysis by giving a producers a starting point  This helps with boosting completion rates.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structure helps set the same expectations with producers of Data Cards and improves the comparability of Data Cards.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What are the kinds of answers readers of data cards expect to see?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Can these be further broken down into specific requests for information?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Are there any patterns that can be recommended for open ended questions?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2937dd9c3_0_25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2937dd9c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15 minutes per question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💎  Pro-tip: </a:t>
            </a:r>
            <a:b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If you have a question in your Data Card template that is difficult to get responses for.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Offering a clear guidelines for answers prevents empty template paralysis by giving a producers a starting point  This helps with boosting completion rates.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structure helps set the same expectations with producers of Data Cards and improves the comparability of Data Cards.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What are the kinds of answers readers of data cards expect to see?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Can these be further broken down into specific requests for information?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Are there any patterns that can be recommended for open ended questions?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2937dd9c3_0_295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2937dd9c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84fa8958e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484fa895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484fa8958e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484fa8958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FF7B19"/>
                </a:solidFill>
              </a:rPr>
              <a:t>02	Inspect</a:t>
            </a:r>
            <a:endParaRPr>
              <a:solidFill>
                <a:srgbClr val="FF7B1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67166" r="13365" t="0"/>
          <a:stretch/>
        </p:blipFill>
        <p:spPr>
          <a:xfrm>
            <a:off x="9204" y="-60750"/>
            <a:ext cx="3502275" cy="101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3104" l="0" r="0" t="3104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to Answer (Q2A) Blueprint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an advanced activity for teams to produce an input structure for questions that may be too open ended or challenging to answer.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8" name="Google Shape;308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Create a structure that producers can use to write answers for questions in your data card template.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Identify questions that producers may find challenging to answer or may be too open-ended. Using our blueprint, create a response structure that producers can follow when crafting answers. </a:t>
            </a:r>
            <a:endParaRPr/>
          </a:p>
        </p:txBody>
      </p:sp>
      <p:sp>
        <p:nvSpPr>
          <p:cNvPr id="314" name="Google Shape;314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Guidelines or structures of answers to individual questions for producers to rely on when filling out your Data Card template.</a:t>
            </a:r>
            <a:endParaRPr/>
          </a:p>
        </p:txBody>
      </p:sp>
      <p:sp>
        <p:nvSpPr>
          <p:cNvPr id="315" name="Google Shape;315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Advanced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/>
          <p:nvPr/>
        </p:nvSpPr>
        <p:spPr>
          <a:xfrm>
            <a:off x="372350" y="462825"/>
            <a:ext cx="17378700" cy="87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/>
          <p:nvPr/>
        </p:nvSpPr>
        <p:spPr>
          <a:xfrm>
            <a:off x="18288000" y="-1"/>
            <a:ext cx="3807700" cy="5092225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Duplicate this as necessary until all questions in your template have been reviewed.  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2" name="Google Shape;322;p49"/>
          <p:cNvSpPr/>
          <p:nvPr/>
        </p:nvSpPr>
        <p:spPr>
          <a:xfrm>
            <a:off x="689975" y="2422047"/>
            <a:ext cx="4103400" cy="1823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Does this question need to ask about customizations? If so, what kind? What human factors contribute to this?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689975" y="4500442"/>
            <a:ext cx="4103400" cy="3649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Write guidelines, for e.g.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Describe the customization used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Describe and link to the industry standard(s)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Justify the differences between the customization and industry standard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Describe the impact of the customization on the dataset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49"/>
          <p:cNvSpPr txBox="1"/>
          <p:nvPr/>
        </p:nvSpPr>
        <p:spPr>
          <a:xfrm>
            <a:off x="684275" y="1959107"/>
            <a:ext cx="4114800" cy="4572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Customizations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4952600" y="2422047"/>
            <a:ext cx="4103400" cy="1823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Does this question need to ask about processes? If so, what kind? What human factors contribute to this?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49"/>
          <p:cNvSpPr/>
          <p:nvPr/>
        </p:nvSpPr>
        <p:spPr>
          <a:xfrm>
            <a:off x="4952600" y="4500442"/>
            <a:ext cx="4103400" cy="3649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Write guidelines, for e.g.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Summarize the process used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Describe any exceptions used in the process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Describe the impact of this process on the dataset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 a link to more details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49"/>
          <p:cNvSpPr txBox="1"/>
          <p:nvPr/>
        </p:nvSpPr>
        <p:spPr>
          <a:xfrm>
            <a:off x="4946900" y="1959107"/>
            <a:ext cx="4114800" cy="4572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Processes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8" name="Google Shape;328;p49"/>
          <p:cNvSpPr/>
          <p:nvPr/>
        </p:nvSpPr>
        <p:spPr>
          <a:xfrm>
            <a:off x="9215225" y="2416300"/>
            <a:ext cx="4103400" cy="1823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Does this question need to ask about performance and limitations? If so, what kind? What human factors contribute to this?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49"/>
          <p:cNvSpPr/>
          <p:nvPr/>
        </p:nvSpPr>
        <p:spPr>
          <a:xfrm>
            <a:off x="9215225" y="4492525"/>
            <a:ext cx="4103400" cy="3649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Write guidelines, for e.g.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 a description of the performance metric used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Describe the methodology of the analysis that was conducted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What were the analysis results?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How should the results of the analysis be interpreted?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 a link to more details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49"/>
          <p:cNvSpPr txBox="1"/>
          <p:nvPr/>
        </p:nvSpPr>
        <p:spPr>
          <a:xfrm>
            <a:off x="9209525" y="1955319"/>
            <a:ext cx="4114800" cy="4572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Performance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1" name="Google Shape;331;p49"/>
          <p:cNvSpPr/>
          <p:nvPr/>
        </p:nvSpPr>
        <p:spPr>
          <a:xfrm>
            <a:off x="13483550" y="2416300"/>
            <a:ext cx="4103400" cy="1823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Does this question need to ask about additional considerations that were made? If so, what kind? What human factors contribute to this?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49"/>
          <p:cNvSpPr/>
          <p:nvPr/>
        </p:nvSpPr>
        <p:spPr>
          <a:xfrm>
            <a:off x="13483550" y="4492525"/>
            <a:ext cx="4103400" cy="3649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Write guidelines, for e.g.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List the approaches that were considered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Describe why these were rejected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List the approach used, and reasons for using it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Describe how this approach benefits the dataset or analysis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What risks or limitations are introduced from this approach?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49"/>
          <p:cNvSpPr txBox="1"/>
          <p:nvPr/>
        </p:nvSpPr>
        <p:spPr>
          <a:xfrm>
            <a:off x="13477850" y="1955319"/>
            <a:ext cx="4114800" cy="4572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Additional Considerations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4" name="Google Shape;334;p49"/>
          <p:cNvSpPr/>
          <p:nvPr/>
        </p:nvSpPr>
        <p:spPr>
          <a:xfrm>
            <a:off x="684275" y="8373517"/>
            <a:ext cx="4114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Shows deviations from industry standards and rationalizes any customizations. 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49"/>
          <p:cNvSpPr/>
          <p:nvPr/>
        </p:nvSpPr>
        <p:spPr>
          <a:xfrm>
            <a:off x="4946900" y="8373517"/>
            <a:ext cx="4114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Provides procedural information such as policy summaries and methods undertaken.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6" name="Google Shape;336;p49"/>
          <p:cNvSpPr/>
          <p:nvPr/>
        </p:nvSpPr>
        <p:spPr>
          <a:xfrm>
            <a:off x="9209525" y="8369313"/>
            <a:ext cx="4114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Provides performance results, set-up, and limitations from application of the dataset to different problems.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13477850" y="8369313"/>
            <a:ext cx="4114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Shows deviations from industry standards and rationalizes any customizations. 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49"/>
          <p:cNvSpPr/>
          <p:nvPr/>
        </p:nvSpPr>
        <p:spPr>
          <a:xfrm>
            <a:off x="689975" y="688650"/>
            <a:ext cx="16912200" cy="91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Question from template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49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 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/>
          <p:nvPr/>
        </p:nvSpPr>
        <p:spPr>
          <a:xfrm>
            <a:off x="372350" y="462825"/>
            <a:ext cx="17378700" cy="87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0"/>
          <p:cNvSpPr/>
          <p:nvPr/>
        </p:nvSpPr>
        <p:spPr>
          <a:xfrm>
            <a:off x="18288000" y="-1"/>
            <a:ext cx="3807700" cy="5092225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Use this template to build a blueprint for your group’s values or success dimensions.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6" name="Google Shape;346;p50"/>
          <p:cNvSpPr/>
          <p:nvPr/>
        </p:nvSpPr>
        <p:spPr>
          <a:xfrm>
            <a:off x="689975" y="2422047"/>
            <a:ext cx="4103400" cy="1823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Assessment criteria for question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7" name="Google Shape;347;p50"/>
          <p:cNvSpPr/>
          <p:nvPr/>
        </p:nvSpPr>
        <p:spPr>
          <a:xfrm>
            <a:off x="689975" y="4500442"/>
            <a:ext cx="4103400" cy="3649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Your guideline example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8" name="Google Shape;348;p50"/>
          <p:cNvSpPr txBox="1"/>
          <p:nvPr/>
        </p:nvSpPr>
        <p:spPr>
          <a:xfrm>
            <a:off x="684275" y="1959107"/>
            <a:ext cx="4114800" cy="4572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Value or success dimension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9" name="Google Shape;349;p50"/>
          <p:cNvSpPr/>
          <p:nvPr/>
        </p:nvSpPr>
        <p:spPr>
          <a:xfrm>
            <a:off x="4952600" y="2422047"/>
            <a:ext cx="4103400" cy="1823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Assessment criteria for question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50"/>
          <p:cNvSpPr/>
          <p:nvPr/>
        </p:nvSpPr>
        <p:spPr>
          <a:xfrm>
            <a:off x="4952600" y="4500442"/>
            <a:ext cx="4103400" cy="3649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Your guideline example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4946900" y="1959107"/>
            <a:ext cx="4114800" cy="4572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Value or success dimension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2" name="Google Shape;352;p50"/>
          <p:cNvSpPr/>
          <p:nvPr/>
        </p:nvSpPr>
        <p:spPr>
          <a:xfrm>
            <a:off x="9215225" y="2416300"/>
            <a:ext cx="4103400" cy="1823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Assessment criteria for question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50"/>
          <p:cNvSpPr/>
          <p:nvPr/>
        </p:nvSpPr>
        <p:spPr>
          <a:xfrm>
            <a:off x="9215225" y="4492525"/>
            <a:ext cx="4103400" cy="3649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Your guideline example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9209525" y="1955319"/>
            <a:ext cx="4114800" cy="4572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Value or success dimension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5" name="Google Shape;355;p50"/>
          <p:cNvSpPr/>
          <p:nvPr/>
        </p:nvSpPr>
        <p:spPr>
          <a:xfrm>
            <a:off x="13483550" y="2416300"/>
            <a:ext cx="4103400" cy="1823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Assessment criteria for question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50"/>
          <p:cNvSpPr/>
          <p:nvPr/>
        </p:nvSpPr>
        <p:spPr>
          <a:xfrm>
            <a:off x="13483550" y="4492525"/>
            <a:ext cx="4103400" cy="3649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Your guideline example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50"/>
          <p:cNvSpPr txBox="1"/>
          <p:nvPr/>
        </p:nvSpPr>
        <p:spPr>
          <a:xfrm>
            <a:off x="13477850" y="1955319"/>
            <a:ext cx="4114800" cy="4572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Value or success dimension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8" name="Google Shape;358;p50"/>
          <p:cNvSpPr/>
          <p:nvPr/>
        </p:nvSpPr>
        <p:spPr>
          <a:xfrm>
            <a:off x="689975" y="688650"/>
            <a:ext cx="16912200" cy="91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Question from template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50"/>
          <p:cNvSpPr/>
          <p:nvPr/>
        </p:nvSpPr>
        <p:spPr>
          <a:xfrm>
            <a:off x="684275" y="8373517"/>
            <a:ext cx="4114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Definition of your value or success dimension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50"/>
          <p:cNvSpPr/>
          <p:nvPr/>
        </p:nvSpPr>
        <p:spPr>
          <a:xfrm>
            <a:off x="4946900" y="8373517"/>
            <a:ext cx="4114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Definition of your value or success dimension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50"/>
          <p:cNvSpPr/>
          <p:nvPr/>
        </p:nvSpPr>
        <p:spPr>
          <a:xfrm>
            <a:off x="9209525" y="8369313"/>
            <a:ext cx="4114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Definition of your value or success dimension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50"/>
          <p:cNvSpPr/>
          <p:nvPr/>
        </p:nvSpPr>
        <p:spPr>
          <a:xfrm>
            <a:off x="13477850" y="8369313"/>
            <a:ext cx="4114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Definition of your value or success dimension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50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 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Final checks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369" name="Google Shape;369;p51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Identified any open-ended or challenging questions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Deconstructed expected answers to these questions using values or success dimensions  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Written guidelines or structures for answers to these questions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0" name="Google Shape;370;p51"/>
          <p:cNvSpPr/>
          <p:nvPr/>
        </p:nvSpPr>
        <p:spPr>
          <a:xfrm>
            <a:off x="839775" y="3661879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71" name="Google Shape;371;p51"/>
          <p:cNvSpPr/>
          <p:nvPr/>
        </p:nvSpPr>
        <p:spPr>
          <a:xfrm>
            <a:off x="839775" y="4735821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72" name="Google Shape;372;p51"/>
          <p:cNvSpPr/>
          <p:nvPr/>
        </p:nvSpPr>
        <p:spPr>
          <a:xfrm>
            <a:off x="839775" y="5885962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78" name="Google Shape;37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2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5" name="Google Shape;38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